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media/image16.jpg" ContentType="image/jpg"/>
  <Override PartName="/ppt/media/image1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4" r:id="rId3"/>
    <p:sldMasterId id="2147483658" r:id="rId4"/>
    <p:sldMasterId id="2147483656" r:id="rId5"/>
    <p:sldMasterId id="2147483652" r:id="rId6"/>
  </p:sldMasterIdLst>
  <p:sldIdLst>
    <p:sldId id="256" r:id="rId7"/>
    <p:sldId id="261" r:id="rId8"/>
    <p:sldId id="294" r:id="rId9"/>
    <p:sldId id="258" r:id="rId10"/>
    <p:sldId id="292" r:id="rId11"/>
    <p:sldId id="299" r:id="rId12"/>
    <p:sldId id="289" r:id="rId13"/>
    <p:sldId id="270" r:id="rId14"/>
    <p:sldId id="293" r:id="rId15"/>
    <p:sldId id="275" r:id="rId16"/>
    <p:sldId id="274" r:id="rId17"/>
    <p:sldId id="273" r:id="rId18"/>
    <p:sldId id="298" r:id="rId19"/>
    <p:sldId id="272" r:id="rId20"/>
    <p:sldId id="271" r:id="rId21"/>
    <p:sldId id="280" r:id="rId22"/>
    <p:sldId id="279" r:id="rId23"/>
    <p:sldId id="278" r:id="rId24"/>
    <p:sldId id="277" r:id="rId25"/>
    <p:sldId id="295" r:id="rId26"/>
    <p:sldId id="276" r:id="rId27"/>
    <p:sldId id="285" r:id="rId28"/>
    <p:sldId id="304" r:id="rId29"/>
    <p:sldId id="284" r:id="rId30"/>
    <p:sldId id="283" r:id="rId31"/>
    <p:sldId id="282" r:id="rId32"/>
    <p:sldId id="281" r:id="rId33"/>
    <p:sldId id="286" r:id="rId34"/>
    <p:sldId id="287" r:id="rId35"/>
    <p:sldId id="305" r:id="rId36"/>
    <p:sldId id="297" r:id="rId37"/>
    <p:sldId id="296" r:id="rId38"/>
    <p:sldId id="302" r:id="rId39"/>
    <p:sldId id="300" r:id="rId40"/>
    <p:sldId id="288" r:id="rId41"/>
    <p:sldId id="291" r:id="rId42"/>
    <p:sldId id="268" r:id="rId43"/>
  </p:sldIdLst>
  <p:sldSz cx="11522075" cy="6480175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55"/>
    <a:srgbClr val="D7EBFA"/>
    <a:srgbClr val="50BEEB"/>
    <a:srgbClr val="001982"/>
    <a:srgbClr val="3A00DC"/>
    <a:srgbClr val="DC0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678" y="114"/>
      </p:cViewPr>
      <p:guideLst>
        <p:guide orient="horz" pos="2041"/>
        <p:guide pos="362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IH9\Desktop\bg_001.jpg"/>
          <p:cNvPicPr>
            <a:picLocks noChangeArrowheads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1587" y="87"/>
            <a:ext cx="11518901" cy="6480000"/>
          </a:xfrm>
          <a:prstGeom prst="rect">
            <a:avLst/>
          </a:prstGeom>
          <a:noFill/>
        </p:spPr>
      </p:pic>
      <p:pic>
        <p:nvPicPr>
          <p:cNvPr id="8" name="Picture 11" descr="C:\Users\IH9\Desktop\grafismo_PPT-02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0613"/>
            <a:ext cx="5275262" cy="5291137"/>
          </a:xfrm>
          <a:prstGeom prst="rect">
            <a:avLst/>
          </a:prstGeom>
          <a:noFill/>
        </p:spPr>
      </p:pic>
      <p:pic>
        <p:nvPicPr>
          <p:cNvPr id="9" name="Picture 9" descr="C:\Users\IH9\Desktop\grafismo_PPT-03.png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8523" y="247774"/>
            <a:ext cx="2921000" cy="2281237"/>
          </a:xfrm>
          <a:prstGeom prst="rect">
            <a:avLst/>
          </a:prstGeom>
          <a:noFill/>
        </p:spPr>
      </p:pic>
      <p:pic>
        <p:nvPicPr>
          <p:cNvPr id="10" name="Picture 10" descr="C:\Users\IH9\Desktop\grafismo_PPT-04.png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312" y="2328319"/>
            <a:ext cx="6070600" cy="2617787"/>
          </a:xfrm>
          <a:prstGeom prst="rect">
            <a:avLst/>
          </a:prstGeom>
          <a:noFill/>
        </p:spPr>
      </p:pic>
      <p:sp>
        <p:nvSpPr>
          <p:cNvPr id="11" name="Elipse 10"/>
          <p:cNvSpPr/>
          <p:nvPr userDrawn="1"/>
        </p:nvSpPr>
        <p:spPr>
          <a:xfrm>
            <a:off x="2173818" y="1106117"/>
            <a:ext cx="936000" cy="9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Picture 8" descr="C:\Users\IH9\Desktop\icon_001.png"/>
          <p:cNvPicPr>
            <a:picLocks noChangeAspect="1" noChangeArrowheads="1"/>
          </p:cNvPicPr>
          <p:nvPr userDrawn="1"/>
        </p:nvPicPr>
        <p:blipFill>
          <a:blip r:embed="rId7"/>
          <a:stretch>
            <a:fillRect/>
          </a:stretch>
        </p:blipFill>
        <p:spPr bwMode="auto">
          <a:xfrm>
            <a:off x="2425818" y="1358117"/>
            <a:ext cx="432000" cy="432000"/>
          </a:xfrm>
          <a:prstGeom prst="rect">
            <a:avLst/>
          </a:prstGeom>
          <a:noFill/>
        </p:spPr>
      </p:pic>
      <p:sp>
        <p:nvSpPr>
          <p:cNvPr id="13" name="Elipse 12"/>
          <p:cNvSpPr/>
          <p:nvPr userDrawn="1"/>
        </p:nvSpPr>
        <p:spPr>
          <a:xfrm>
            <a:off x="2175590" y="2753793"/>
            <a:ext cx="936000" cy="936000"/>
          </a:xfrm>
          <a:prstGeom prst="ellipse">
            <a:avLst/>
          </a:prstGeom>
          <a:solidFill>
            <a:srgbClr val="009155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4" name="Picture 8" descr="C:\Users\IH9\Desktop\icon_001.png"/>
          <p:cNvPicPr>
            <a:picLocks noChangeAspect="1" noChangeArrowheads="1"/>
          </p:cNvPicPr>
          <p:nvPr userDrawn="1"/>
        </p:nvPicPr>
        <p:blipFill>
          <a:blip r:embed="rId8"/>
          <a:stretch>
            <a:fillRect/>
          </a:stretch>
        </p:blipFill>
        <p:spPr bwMode="auto">
          <a:xfrm>
            <a:off x="2427590" y="3005793"/>
            <a:ext cx="432000" cy="432000"/>
          </a:xfrm>
          <a:prstGeom prst="rect">
            <a:avLst/>
          </a:prstGeom>
          <a:noFill/>
        </p:spPr>
      </p:pic>
      <p:sp>
        <p:nvSpPr>
          <p:cNvPr id="15" name="Elipse 14"/>
          <p:cNvSpPr/>
          <p:nvPr userDrawn="1"/>
        </p:nvSpPr>
        <p:spPr>
          <a:xfrm>
            <a:off x="3770168" y="2724477"/>
            <a:ext cx="936000" cy="936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6" name="Picture 8" descr="C:\Users\IH9\Desktop\icon_001.png"/>
          <p:cNvPicPr>
            <a:picLocks noChangeAspect="1" noChangeArrowheads="1"/>
          </p:cNvPicPr>
          <p:nvPr userDrawn="1"/>
        </p:nvPicPr>
        <p:blipFill>
          <a:blip r:embed="rId9"/>
          <a:stretch>
            <a:fillRect/>
          </a:stretch>
        </p:blipFill>
        <p:spPr bwMode="auto">
          <a:xfrm>
            <a:off x="4022168" y="2976477"/>
            <a:ext cx="432000" cy="432000"/>
          </a:xfrm>
          <a:prstGeom prst="rect">
            <a:avLst/>
          </a:prstGeom>
          <a:noFill/>
        </p:spPr>
      </p:pic>
      <p:sp>
        <p:nvSpPr>
          <p:cNvPr id="17" name="Elipse 16"/>
          <p:cNvSpPr/>
          <p:nvPr userDrawn="1"/>
        </p:nvSpPr>
        <p:spPr>
          <a:xfrm>
            <a:off x="3771008" y="4349211"/>
            <a:ext cx="936000" cy="936000"/>
          </a:xfrm>
          <a:prstGeom prst="ellipse">
            <a:avLst/>
          </a:prstGeom>
          <a:gradFill flip="none" rotWithShape="1">
            <a:gsLst>
              <a:gs pos="0">
                <a:srgbClr val="001982"/>
              </a:gs>
              <a:gs pos="50000">
                <a:srgbClr val="DC004B"/>
              </a:gs>
            </a:gsLst>
            <a:lin ang="27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8" name="Picture 8" descr="C:\Users\IH9\Desktop\icon_001.png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4023008" y="4601211"/>
            <a:ext cx="432000" cy="432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Conector reto 25"/>
          <p:cNvCxnSpPr/>
          <p:nvPr userDrawn="1"/>
        </p:nvCxnSpPr>
        <p:spPr>
          <a:xfrm>
            <a:off x="1875317" y="6024581"/>
            <a:ext cx="8784000" cy="1588"/>
          </a:xfrm>
          <a:prstGeom prst="line">
            <a:avLst/>
          </a:prstGeom>
          <a:ln w="9525">
            <a:solidFill>
              <a:srgbClr val="50B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 userDrawn="1"/>
        </p:nvSpPr>
        <p:spPr>
          <a:xfrm>
            <a:off x="531549" y="5868779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>
                <a:solidFill>
                  <a:srgbClr val="50BEEB"/>
                </a:solidFill>
              </a:rPr>
              <a:t>www.febrava.com.br</a:t>
            </a:r>
          </a:p>
        </p:txBody>
      </p:sp>
      <p:pic>
        <p:nvPicPr>
          <p:cNvPr id="21" name="Picture 2" descr="F:\IH9\CLIENTES\FEICON\CAMPANHA 2019\JOB\logotipo_FEICON 2019\logo_feicon_2019-03.pn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5809" y="461266"/>
            <a:ext cx="1275757" cy="278346"/>
          </a:xfrm>
          <a:prstGeom prst="rect">
            <a:avLst/>
          </a:prstGeom>
          <a:noFill/>
        </p:spPr>
      </p:pic>
      <p:cxnSp>
        <p:nvCxnSpPr>
          <p:cNvPr id="22" name="Conector reto 21"/>
          <p:cNvCxnSpPr/>
          <p:nvPr userDrawn="1"/>
        </p:nvCxnSpPr>
        <p:spPr>
          <a:xfrm>
            <a:off x="605809" y="882087"/>
            <a:ext cx="8172000" cy="158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luxograma: Atraso 22"/>
          <p:cNvSpPr/>
          <p:nvPr userDrawn="1"/>
        </p:nvSpPr>
        <p:spPr>
          <a:xfrm rot="10800000">
            <a:off x="5042075" y="175"/>
            <a:ext cx="6480000" cy="6480000"/>
          </a:xfrm>
          <a:prstGeom prst="flowChartDelay">
            <a:avLst/>
          </a:prstGeom>
          <a:gradFill flip="none" rotWithShape="1">
            <a:gsLst>
              <a:gs pos="0">
                <a:srgbClr val="D7EBFA"/>
              </a:gs>
              <a:gs pos="50000">
                <a:srgbClr val="50BEEB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0B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IH9\CLIENTES\FEICON\CAMPANHA 2019\JOB\logotipo_FEICON 2019\logo_feicon_2019-03.pn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5809" y="461266"/>
            <a:ext cx="1275757" cy="278346"/>
          </a:xfrm>
          <a:prstGeom prst="rect">
            <a:avLst/>
          </a:prstGeom>
          <a:noFill/>
        </p:spPr>
      </p:pic>
      <p:cxnSp>
        <p:nvCxnSpPr>
          <p:cNvPr id="22" name="Conector reto 21"/>
          <p:cNvCxnSpPr/>
          <p:nvPr userDrawn="1"/>
        </p:nvCxnSpPr>
        <p:spPr>
          <a:xfrm>
            <a:off x="605809" y="882087"/>
            <a:ext cx="10080000" cy="1588"/>
          </a:xfrm>
          <a:prstGeom prst="line">
            <a:avLst/>
          </a:prstGeom>
          <a:ln w="9525">
            <a:solidFill>
              <a:srgbClr val="D7EB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 userDrawn="1"/>
        </p:nvCxnSpPr>
        <p:spPr>
          <a:xfrm>
            <a:off x="1875317" y="6024581"/>
            <a:ext cx="8784000" cy="1588"/>
          </a:xfrm>
          <a:prstGeom prst="line">
            <a:avLst/>
          </a:prstGeom>
          <a:ln w="9525">
            <a:solidFill>
              <a:srgbClr val="D7EB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 userDrawn="1"/>
        </p:nvSpPr>
        <p:spPr>
          <a:xfrm>
            <a:off x="531549" y="5868779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>
                <a:solidFill>
                  <a:srgbClr val="D7EBFA"/>
                </a:solidFill>
              </a:rPr>
              <a:t>www.febrava.com.br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IH9\CLIENTES\FEICON\CAMPANHA 2019\JOB\logotipo_FEICON 2019\logo_feicon_2019-03.pn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5809" y="461266"/>
            <a:ext cx="1275757" cy="278346"/>
          </a:xfrm>
          <a:prstGeom prst="rect">
            <a:avLst/>
          </a:prstGeom>
          <a:noFill/>
        </p:spPr>
      </p:pic>
      <p:cxnSp>
        <p:nvCxnSpPr>
          <p:cNvPr id="22" name="Conector reto 21"/>
          <p:cNvCxnSpPr/>
          <p:nvPr userDrawn="1"/>
        </p:nvCxnSpPr>
        <p:spPr>
          <a:xfrm>
            <a:off x="605809" y="882087"/>
            <a:ext cx="10080000" cy="1588"/>
          </a:xfrm>
          <a:prstGeom prst="line">
            <a:avLst/>
          </a:prstGeom>
          <a:ln w="9525">
            <a:solidFill>
              <a:srgbClr val="D7EB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 userDrawn="1"/>
        </p:nvCxnSpPr>
        <p:spPr>
          <a:xfrm>
            <a:off x="1875317" y="6024581"/>
            <a:ext cx="8784000" cy="1588"/>
          </a:xfrm>
          <a:prstGeom prst="line">
            <a:avLst/>
          </a:prstGeom>
          <a:ln w="9525">
            <a:solidFill>
              <a:srgbClr val="D7EB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 userDrawn="1"/>
        </p:nvSpPr>
        <p:spPr>
          <a:xfrm>
            <a:off x="531549" y="5868779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>
                <a:solidFill>
                  <a:srgbClr val="D7EBFA"/>
                </a:solidFill>
              </a:rPr>
              <a:t>www.febrava.com.br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F:\IH9\CLIENTES\FEICON\CAMPANHA 2019\JOB\logotipo_FEICON 2019\logo_feicon_2019-03.png"/>
          <p:cNvPicPr>
            <a:picLocks noChangeAspect="1" noChangeArrowheads="1"/>
          </p:cNvPicPr>
          <p:nvPr userDrawn="1"/>
        </p:nvPicPr>
        <p:blipFill>
          <a:blip r:embed="rId3" cstate="print"/>
          <a:stretch>
            <a:fillRect/>
          </a:stretch>
        </p:blipFill>
        <p:spPr bwMode="auto">
          <a:xfrm>
            <a:off x="605811" y="461266"/>
            <a:ext cx="1275752" cy="278346"/>
          </a:xfrm>
          <a:prstGeom prst="rect">
            <a:avLst/>
          </a:prstGeom>
          <a:noFill/>
        </p:spPr>
      </p:pic>
      <p:cxnSp>
        <p:nvCxnSpPr>
          <p:cNvPr id="22" name="Conector reto 21"/>
          <p:cNvCxnSpPr/>
          <p:nvPr userDrawn="1"/>
        </p:nvCxnSpPr>
        <p:spPr>
          <a:xfrm>
            <a:off x="605809" y="882087"/>
            <a:ext cx="10080000" cy="1588"/>
          </a:xfrm>
          <a:prstGeom prst="line">
            <a:avLst/>
          </a:prstGeom>
          <a:ln w="9525">
            <a:solidFill>
              <a:srgbClr val="50B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/>
          <p:cNvCxnSpPr/>
          <p:nvPr userDrawn="1"/>
        </p:nvCxnSpPr>
        <p:spPr>
          <a:xfrm>
            <a:off x="1875317" y="6024581"/>
            <a:ext cx="8784000" cy="1588"/>
          </a:xfrm>
          <a:prstGeom prst="line">
            <a:avLst/>
          </a:prstGeom>
          <a:ln w="9525">
            <a:solidFill>
              <a:srgbClr val="50B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 userDrawn="1"/>
        </p:nvSpPr>
        <p:spPr>
          <a:xfrm>
            <a:off x="531549" y="5868779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>
                <a:solidFill>
                  <a:srgbClr val="50BEEB"/>
                </a:solidFill>
              </a:rPr>
              <a:t>www.febrava.com.br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7"/>
          <p:cNvPicPr>
            <a:picLocks noChangeAspect="1" noChangeArrowheads="1"/>
          </p:cNvPicPr>
          <p:nvPr userDrawn="1"/>
        </p:nvPicPr>
        <p:blipFill>
          <a:blip r:embed="rId3"/>
          <a:srcRect l="34754" t="3773" b="20753"/>
          <a:stretch>
            <a:fillRect/>
          </a:stretch>
        </p:blipFill>
        <p:spPr bwMode="auto">
          <a:xfrm flipH="1">
            <a:off x="5271348" y="175"/>
            <a:ext cx="6250727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1" descr="C:\Users\IH9\Desktop\grafismo_PPT-02.png"/>
          <p:cNvPicPr>
            <a:picLocks noChangeAspect="1" noChangeArrowheads="1"/>
          </p:cNvPicPr>
          <p:nvPr userDrawn="1"/>
        </p:nvPicPr>
        <p:blipFill>
          <a:blip r:embed="rId4" cstate="print"/>
          <a:srcRect l="44363" t="7484" b="8845"/>
          <a:stretch>
            <a:fillRect/>
          </a:stretch>
        </p:blipFill>
        <p:spPr bwMode="auto">
          <a:xfrm flipH="1">
            <a:off x="7228400" y="0"/>
            <a:ext cx="4293675" cy="6480000"/>
          </a:xfrm>
          <a:prstGeom prst="rect">
            <a:avLst/>
          </a:prstGeom>
          <a:noFill/>
        </p:spPr>
      </p:pic>
      <p:pic>
        <p:nvPicPr>
          <p:cNvPr id="21" name="Picture 2" descr="F:\IH9\CLIENTES\FEICON\CAMPANHA 2019\JOB\logotipo_FEICON 2019\logo_feicon_2019-03.png"/>
          <p:cNvPicPr>
            <a:picLocks noChangeAspect="1" noChangeArrowheads="1"/>
          </p:cNvPicPr>
          <p:nvPr userDrawn="1"/>
        </p:nvPicPr>
        <p:blipFill>
          <a:blip r:embed="rId5" cstate="print"/>
          <a:stretch>
            <a:fillRect/>
          </a:stretch>
        </p:blipFill>
        <p:spPr bwMode="auto">
          <a:xfrm>
            <a:off x="605809" y="461266"/>
            <a:ext cx="1275757" cy="278346"/>
          </a:xfrm>
          <a:prstGeom prst="rect">
            <a:avLst/>
          </a:prstGeom>
          <a:noFill/>
        </p:spPr>
      </p:pic>
      <p:cxnSp>
        <p:nvCxnSpPr>
          <p:cNvPr id="22" name="Conector reto 21"/>
          <p:cNvCxnSpPr/>
          <p:nvPr userDrawn="1"/>
        </p:nvCxnSpPr>
        <p:spPr>
          <a:xfrm>
            <a:off x="605809" y="882087"/>
            <a:ext cx="8820000" cy="1588"/>
          </a:xfrm>
          <a:prstGeom prst="line">
            <a:avLst/>
          </a:prstGeom>
          <a:ln w="95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 userDrawn="1"/>
        </p:nvCxnSpPr>
        <p:spPr>
          <a:xfrm>
            <a:off x="1875317" y="6024581"/>
            <a:ext cx="3240000" cy="1588"/>
          </a:xfrm>
          <a:prstGeom prst="line">
            <a:avLst/>
          </a:prstGeom>
          <a:ln w="9525">
            <a:solidFill>
              <a:srgbClr val="50BEE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/>
          <p:cNvSpPr txBox="1"/>
          <p:nvPr userDrawn="1"/>
        </p:nvSpPr>
        <p:spPr>
          <a:xfrm>
            <a:off x="531549" y="5868779"/>
            <a:ext cx="137730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>
                <a:solidFill>
                  <a:srgbClr val="50BEEB"/>
                </a:solidFill>
              </a:rPr>
              <a:t>www.febrava.com.br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fch@alumni.usp.br" TargetMode="External"/><Relationship Id="rId4" Type="http://schemas.openxmlformats.org/officeDocument/2006/relationships/image" Target="../media/image1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17431" y="719807"/>
            <a:ext cx="3305476" cy="1080000"/>
          </a:xfrm>
          <a:prstGeom prst="rect">
            <a:avLst/>
          </a:prstGeom>
          <a:noFill/>
        </p:spPr>
      </p:pic>
      <p:sp>
        <p:nvSpPr>
          <p:cNvPr id="32" name="CaixaDeTexto 31"/>
          <p:cNvSpPr txBox="1"/>
          <p:nvPr/>
        </p:nvSpPr>
        <p:spPr>
          <a:xfrm>
            <a:off x="5604907" y="2036861"/>
            <a:ext cx="59247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4400" b="1" spc="-300" dirty="0">
                <a:solidFill>
                  <a:srgbClr val="002060"/>
                </a:solidFill>
                <a:latin typeface="+mj-lt"/>
              </a:rPr>
              <a:t>ARENA DO CONHECIMENTO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6465175" y="5235746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spc="-300" dirty="0">
                <a:solidFill>
                  <a:srgbClr val="002060"/>
                </a:solidFill>
              </a:rPr>
              <a:t>10  a 13 </a:t>
            </a:r>
            <a:r>
              <a:rPr lang="pt-BR" sz="4000" b="1" spc="-150" dirty="0">
                <a:solidFill>
                  <a:srgbClr val="002060"/>
                </a:solidFill>
                <a:latin typeface="+mj-lt"/>
              </a:rPr>
              <a:t>SETEMBRO</a:t>
            </a:r>
            <a:r>
              <a:rPr lang="pt-BR" sz="4800" b="1" spc="-300" dirty="0">
                <a:solidFill>
                  <a:srgbClr val="002060"/>
                </a:solidFill>
                <a:latin typeface="+mj-lt"/>
              </a:rPr>
              <a:t> </a:t>
            </a:r>
            <a:r>
              <a:rPr lang="pt-BR" sz="5400" b="1" spc="-300" dirty="0">
                <a:solidFill>
                  <a:srgbClr val="002060"/>
                </a:solidFill>
                <a:latin typeface="+mj-lt"/>
              </a:rPr>
              <a:t>2019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993285" y="6028271"/>
            <a:ext cx="2576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b="1" dirty="0">
                <a:solidFill>
                  <a:srgbClr val="00B0F0"/>
                </a:solidFill>
                <a:latin typeface="+mj-lt"/>
              </a:rPr>
              <a:t>SÃO PAULO EXPO • </a:t>
            </a:r>
            <a:r>
              <a:rPr lang="pt-BR" sz="1100" dirty="0">
                <a:solidFill>
                  <a:srgbClr val="00B0F0"/>
                </a:solidFill>
                <a:latin typeface="+mj-lt"/>
              </a:rPr>
              <a:t>TER•SEX 13H AS 20H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F8797B5-E5B1-4B13-A968-AD94B0739407}"/>
              </a:ext>
            </a:extLst>
          </p:cNvPr>
          <p:cNvSpPr/>
          <p:nvPr/>
        </p:nvSpPr>
        <p:spPr>
          <a:xfrm>
            <a:off x="2088628" y="612300"/>
            <a:ext cx="7416824" cy="665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4º O projeto de ventilação deve prever mecanismos de bloqueio à inversão de fluxo de ar ou filtros HEPA terminais.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197CB91-9C5D-4313-8AC0-10D4BB32AB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8" y="1650658"/>
            <a:ext cx="7488833" cy="4613765"/>
          </a:xfrm>
          <a:prstGeom prst="rect">
            <a:avLst/>
          </a:prstGeom>
        </p:spPr>
      </p:pic>
      <p:pic>
        <p:nvPicPr>
          <p:cNvPr id="6" name="Imagem 5" descr="Resultado de imagem para sbcc">
            <a:extLst>
              <a:ext uri="{FF2B5EF4-FFF2-40B4-BE49-F238E27FC236}">
                <a16:creationId xmlns:a16="http://schemas.microsoft.com/office/drawing/2014/main" id="{2C442C32-6111-4410-901B-781F7F32B5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13" y="5350023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867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4BEA779-408C-40A4-B8CF-E46EB5442462}"/>
              </a:ext>
            </a:extLst>
          </p:cNvPr>
          <p:cNvSpPr/>
          <p:nvPr/>
        </p:nvSpPr>
        <p:spPr>
          <a:xfrm>
            <a:off x="2016621" y="503783"/>
            <a:ext cx="8136904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2º Todas as salas devem ter filtros HEPA em situação terminal instalados com condições de certificação quanto à integridade e estanqueidade, com condições de fumigação in situ ou sistema bag-in bag-out.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E0D830E-089F-48B2-A76F-D518172FFB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1" y="1943943"/>
            <a:ext cx="7848872" cy="4032449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33A224DC-F0B2-4EF6-A377-3619ED524B2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938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185E11A-4D65-48B9-962A-9A51C5CE41A0}"/>
              </a:ext>
            </a:extLst>
          </p:cNvPr>
          <p:cNvSpPr/>
          <p:nvPr/>
        </p:nvSpPr>
        <p:spPr>
          <a:xfrm>
            <a:off x="1947812" y="359767"/>
            <a:ext cx="7917681" cy="966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§ 3º No caso de laboratórios produtores de vacinas, as áreas de produção, controle de qualidade e quarentena, os sistemas de tratamento de ar, ou seja de insuflamento e exaustão devem ser independentes e exclusivos.</a:t>
            </a:r>
            <a:endParaRPr lang="pt-BR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7B5FBB-A1D6-4BBA-AFC7-348A4DF15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0" y="1367880"/>
            <a:ext cx="7848873" cy="4860488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7BB34654-12B8-4903-8B18-8E7CE97484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55278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942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82A9F7D-D087-492B-8BC1-7E4E1C2499B5}"/>
              </a:ext>
            </a:extLst>
          </p:cNvPr>
          <p:cNvSpPr/>
          <p:nvPr/>
        </p:nvSpPr>
        <p:spPr>
          <a:xfrm>
            <a:off x="2088629" y="287759"/>
            <a:ext cx="7776864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4º Nas áreas citadas no parágrafo anterior devem ocorrer 100% (cem por cento) de renovação de ar com 15 a 20 (quinze a vinte) trocas por hora com uma temperatura entre 21 e 23º C (entre vinte e um e vinte e três graus Celsius) e umidade relativa do ar de 50% (cinquenta por cento).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025A662-9E6F-4528-B46C-41F3AB2B7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9" y="1545605"/>
            <a:ext cx="7776864" cy="4646812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E832CA9B-B376-4EE2-A430-45122FB8486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75175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25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C243616-6DEC-411B-8198-F2413D6FE99D}"/>
              </a:ext>
            </a:extLst>
          </p:cNvPr>
          <p:cNvSpPr/>
          <p:nvPr/>
        </p:nvSpPr>
        <p:spPr>
          <a:xfrm>
            <a:off x="1947813" y="791815"/>
            <a:ext cx="7917680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5º Nos pisos técnicos, pode ser utilizado o regime de 5 a 10 (cinco a dez) trocas por hora sem climatização.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8AF1534-7966-4952-B870-1061BC0DF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0" y="1691967"/>
            <a:ext cx="7848873" cy="4536400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2CD2517D-53B3-48E5-B16C-0A10FEF856F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36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516A44D-A847-46E0-A44E-E83C216357C4}"/>
              </a:ext>
            </a:extLst>
          </p:cNvPr>
          <p:cNvSpPr/>
          <p:nvPr/>
        </p:nvSpPr>
        <p:spPr>
          <a:xfrm>
            <a:off x="2088629" y="431775"/>
            <a:ext cx="8305761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92. Todas as salas devem contar com manômetros para inspeção direta e remota em tempo real com registro eletrônico e Monitoramento por meio de sistema supervisório, e a medida das pressões deve ser feita em pascais e registrada em referência à pressão externa.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5B098FD-94BE-42FF-B207-31F23FCFB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0" y="1583903"/>
            <a:ext cx="7848873" cy="4644464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771A24EF-0EE3-4258-A995-4B379B9049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7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02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CFAEAA0-363E-433D-9260-C8014B80BD09}"/>
              </a:ext>
            </a:extLst>
          </p:cNvPr>
          <p:cNvSpPr/>
          <p:nvPr/>
        </p:nvSpPr>
        <p:spPr>
          <a:xfrm>
            <a:off x="2088629" y="431775"/>
            <a:ext cx="7920880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93. No sistema de insuflamento os dampers de vedação devem ser de acionamento pneumático e 100% (cem por cento) estanques.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014E48D-DF12-48F2-923B-04B9F1661B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1" y="1295871"/>
            <a:ext cx="7848690" cy="4932496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723D68F6-7A5C-4133-84A8-7657BDBE18F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02618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49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99E3126-E9A1-4EA6-9076-88D20CB7AA04}"/>
              </a:ext>
            </a:extLst>
          </p:cNvPr>
          <p:cNvSpPr/>
          <p:nvPr/>
        </p:nvSpPr>
        <p:spPr>
          <a:xfrm>
            <a:off x="2016621" y="575791"/>
            <a:ext cx="7992887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1º Os pré-filtros, ventilador e sistema de climatização devem estar localizados em área não biocontida.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02A23A-47B8-4BB5-87B5-6F67056A7F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12" y="1439888"/>
            <a:ext cx="7848873" cy="4788479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7E34C5FA-C35C-46B0-9D56-4A20DD9F48F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" y="5375175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78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05B878B-15EA-4BE9-A830-8DEE15871216}"/>
              </a:ext>
            </a:extLst>
          </p:cNvPr>
          <p:cNvSpPr/>
          <p:nvPr/>
        </p:nvSpPr>
        <p:spPr>
          <a:xfrm>
            <a:off x="2088629" y="287044"/>
            <a:ext cx="7632847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3º O conjunto de dutos de distribuição do ar deve ser estanque, totalmente instalado em área biocontida e podem ser confeccionados em aço galvanizado.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362F20-1FDA-4A28-B600-2AA8DA7255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0" y="1223864"/>
            <a:ext cx="7848873" cy="5004504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3CF90376-9F93-48C7-B349-1B50C4349D2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75175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17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D966B17-3A7C-4F88-B4AB-15C52692140C}"/>
              </a:ext>
            </a:extLst>
          </p:cNvPr>
          <p:cNvSpPr/>
          <p:nvPr/>
        </p:nvSpPr>
        <p:spPr>
          <a:xfrm>
            <a:off x="1872605" y="452703"/>
            <a:ext cx="7704856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4º O sistema de insuflamento deve ser interligado ao de exaustão e configurado de maneira a impedir a inversão de pressão.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B6F0DB2-71AD-4E55-B11B-A7551F2E6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05" y="1419506"/>
            <a:ext cx="7920880" cy="4808861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648BFB0A-E424-4668-9BBC-4CF2B00B39D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6311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316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512565" y="2808039"/>
            <a:ext cx="777686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Temas: NB3AG (BSL3AG) CASE LFDA (LANAGRO) DE   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              CAMPINAS – MAPA 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              As Normas Nacionais e Internacionais que    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              regem tais instalações</a:t>
            </a:r>
          </a:p>
          <a:p>
            <a:endParaRPr lang="pt-BR" sz="2400" b="1" dirty="0">
              <a:solidFill>
                <a:schemeClr val="bg1"/>
              </a:solidFill>
            </a:endParaRPr>
          </a:p>
          <a:p>
            <a:r>
              <a:rPr lang="pt-BR" sz="2400" b="1" dirty="0">
                <a:solidFill>
                  <a:schemeClr val="bg1"/>
                </a:solidFill>
              </a:rPr>
              <a:t>Palestrante: Francisco J. C. Hernandes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                       </a:t>
            </a:r>
            <a:r>
              <a:rPr lang="pt-BR" dirty="0"/>
              <a:t>Sócio da SBCC e Coordenador da Comissão de Estudos da </a:t>
            </a:r>
          </a:p>
          <a:p>
            <a:r>
              <a:rPr lang="pt-BR" dirty="0"/>
              <a:t>                              ABNT - CE-46:000.02 – Requisitos para áreas biocontidas.</a:t>
            </a:r>
          </a:p>
          <a:p>
            <a:endParaRPr lang="pt-BR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5C3EFB1-CF0B-455A-926F-77C9993242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8" y="1007839"/>
            <a:ext cx="7632849" cy="5220528"/>
          </a:xfrm>
          <a:prstGeom prst="rect">
            <a:avLst/>
          </a:prstGeom>
        </p:spPr>
      </p:pic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EDF72226-0534-4411-8A56-D5F62323468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9068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BCDC98B-84FD-4AC0-81C8-DAF6DA16D280}"/>
              </a:ext>
            </a:extLst>
          </p:cNvPr>
          <p:cNvSpPr/>
          <p:nvPr/>
        </p:nvSpPr>
        <p:spPr>
          <a:xfrm>
            <a:off x="2088629" y="431775"/>
            <a:ext cx="8208912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5º As caixas de filtros HEPA devem ser estanques, permitir fumigação in situ e dispor de manômetros de pressão diferencial para controle direto de saturação ou ruptura, também deve dispor de sistema de acompanhamento das pressões incorporado ao sistema supervisório e que acione alarme em casos de saturação ou ruptura.</a:t>
            </a:r>
          </a:p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6º O sistema deve ser duplo em paralelo, permitindo troca programada de filtros sem parada da ventilação.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72C5C10-60AC-4AFF-9194-E77B80FBC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9" y="2287668"/>
            <a:ext cx="7848872" cy="3940699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AD5DA740-5ABA-4764-8CD8-BEB0EB66CF0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5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11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E27FA09-B8C3-46B5-BF90-CA656BAD2695}"/>
              </a:ext>
            </a:extLst>
          </p:cNvPr>
          <p:cNvSpPr/>
          <p:nvPr/>
        </p:nvSpPr>
        <p:spPr>
          <a:xfrm>
            <a:off x="864493" y="287759"/>
            <a:ext cx="8928992" cy="155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94. O sistema de exaustão deve ser constituído de duas caixas em paralelo contendo pré-filtros e dois filtros HEPA em série com motores individualizados, com funcionamento alternado programado e autorizado pelo Supervisor de Biossegurança ou funcionamento concomitante das duas unidades, prevendo a compensação do volume de ar deslocado para um dos circuitos no caso de pane de um deles.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EEA7B64-2832-465C-89FF-6B67E69C8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05" y="2087959"/>
            <a:ext cx="7704856" cy="4140408"/>
          </a:xfrm>
          <a:prstGeom prst="rect">
            <a:avLst/>
          </a:prstGeom>
        </p:spPr>
      </p:pic>
      <p:pic>
        <p:nvPicPr>
          <p:cNvPr id="7" name="Imagem 6" descr="Resultado de imagem para sbcc">
            <a:extLst>
              <a:ext uri="{FF2B5EF4-FFF2-40B4-BE49-F238E27FC236}">
                <a16:creationId xmlns:a16="http://schemas.microsoft.com/office/drawing/2014/main" id="{55757149-613F-46B3-85D9-04B36D4D3A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5175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818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C3B74E2-5C9E-4031-B485-CDE7B75E79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9" y="1439887"/>
            <a:ext cx="7704856" cy="4788480"/>
          </a:xfrm>
          <a:prstGeom prst="rect">
            <a:avLst/>
          </a:prstGeom>
        </p:spPr>
      </p:pic>
      <p:pic>
        <p:nvPicPr>
          <p:cNvPr id="7" name="Imagem 6" descr="Resultado de imagem para sbcc">
            <a:extLst>
              <a:ext uri="{FF2B5EF4-FFF2-40B4-BE49-F238E27FC236}">
                <a16:creationId xmlns:a16="http://schemas.microsoft.com/office/drawing/2014/main" id="{55757149-613F-46B3-85D9-04B36D4D3A4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17" y="5290826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47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9259DDA-0720-454D-8CBC-539AAC5796F2}"/>
              </a:ext>
            </a:extLst>
          </p:cNvPr>
          <p:cNvSpPr/>
          <p:nvPr/>
        </p:nvSpPr>
        <p:spPr>
          <a:xfrm>
            <a:off x="2304653" y="287759"/>
            <a:ext cx="7488831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4º Os dampers de vedação devem ser de acionamento pneumático e 100%              (cem por cento) de estanqueidade.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D018FD-71FB-4C2F-BE66-25B608744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4" y="1102215"/>
            <a:ext cx="7560841" cy="5090201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CCA94B08-CCDB-403E-B56E-72D320BF5EA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63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D50219B-A692-4DF4-87BD-3428CA6A9B44}"/>
              </a:ext>
            </a:extLst>
          </p:cNvPr>
          <p:cNvSpPr/>
          <p:nvPr/>
        </p:nvSpPr>
        <p:spPr>
          <a:xfrm>
            <a:off x="1440921" y="359767"/>
            <a:ext cx="8352564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§ 6º Os dutos de ar instalados entre a caixa de filtros e o damper estanque podem ser confeccionados em aço galvanizado soldado.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09B1F5B-8969-45A7-A721-915C65FF1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29" y="1030207"/>
            <a:ext cx="7668363" cy="5198160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B6FF3E81-E5B4-43EC-9455-C9190BDB0CA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2637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C7814BB-8758-4664-9400-47671D098F53}"/>
              </a:ext>
            </a:extLst>
          </p:cNvPr>
          <p:cNvSpPr/>
          <p:nvPr/>
        </p:nvSpPr>
        <p:spPr>
          <a:xfrm>
            <a:off x="2016621" y="215751"/>
            <a:ext cx="7776864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95. Todos os ambientes da área biocontida devem ter pressão negativa com gradiente que determine o fluxo de ar das salas potencialmente menos contaminadas para aquelas mais contaminadas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5CBD82D-C2E6-4334-8F67-5E5EA6ACC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1" y="1151856"/>
            <a:ext cx="7848872" cy="5076511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242C5AD0-C050-4E0F-ACB2-A859132796B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61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73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58ABDE-2651-47D0-AD9F-6B1533BB1E18}"/>
              </a:ext>
            </a:extLst>
          </p:cNvPr>
          <p:cNvSpPr/>
          <p:nvPr/>
        </p:nvSpPr>
        <p:spPr>
          <a:xfrm>
            <a:off x="2016620" y="215751"/>
            <a:ext cx="7683640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96. A maior pressão negativa deve ser projetada para as salas de maior carga de vírus e salas de centrifugas.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2F8F258-3534-4089-874B-8B3B0C787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0" y="886191"/>
            <a:ext cx="7683639" cy="5342176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FD2D46E3-D712-4B13-A23C-0551AE2D3BB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13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19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A785A6E-0558-4BE6-B25E-ACB9E3D09D74}"/>
              </a:ext>
            </a:extLst>
          </p:cNvPr>
          <p:cNvSpPr/>
          <p:nvPr/>
        </p:nvSpPr>
        <p:spPr>
          <a:xfrm>
            <a:off x="2088629" y="287759"/>
            <a:ext cx="7416824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103. Devem ser realizados testes de fumaça para verificação de vazamentos em todas as fronteiras da área biocontida possíveis de ocorrer fugas.</a:t>
            </a:r>
          </a:p>
        </p:txBody>
      </p:sp>
      <p:pic>
        <p:nvPicPr>
          <p:cNvPr id="1026" name="Picture 2" descr="Smoke Testing Suite: What it is, Why You Need it, and How to Automate">
            <a:extLst>
              <a:ext uri="{FF2B5EF4-FFF2-40B4-BE49-F238E27FC236}">
                <a16:creationId xmlns:a16="http://schemas.microsoft.com/office/drawing/2014/main" id="{40A3A717-E427-41D7-BB21-7BFDB30DC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629" y="1295871"/>
            <a:ext cx="777686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94283475-9B41-4287-9B62-5E3BADA241D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" y="5278015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661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D7BB5A2-8DC2-45ED-9FBE-AEF6352C198C}"/>
              </a:ext>
            </a:extLst>
          </p:cNvPr>
          <p:cNvSpPr/>
          <p:nvPr/>
        </p:nvSpPr>
        <p:spPr>
          <a:xfrm>
            <a:off x="2016621" y="431776"/>
            <a:ext cx="8208912" cy="1554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ANEXO I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CABINE DE SEGURANÇA BIOLÓGICA CLASSE II TIPO A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cabines de segurança biológica de classe II são utilizadas para manipulação de agentes biológicos. Este tipo de cabine elimina aproximadamente 30% (trinta por cento) do ar no ambiente interno e recircula 70% (setenta por cento) do ar utilizado. 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334B4DA-A1A4-41E6-BD66-888857E6E6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1" y="1991305"/>
            <a:ext cx="7776864" cy="4237062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3A4308B5-EC60-4A05-A601-B4BD4790949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0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32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8CBD87E-9047-42A6-B8B7-D8E20FC249ED}"/>
              </a:ext>
            </a:extLst>
          </p:cNvPr>
          <p:cNvSpPr/>
          <p:nvPr/>
        </p:nvSpPr>
        <p:spPr>
          <a:xfrm>
            <a:off x="2304653" y="700932"/>
            <a:ext cx="74168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CLASSIFICAÇÃO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LABORATÓRIOS BASICOS</a:t>
            </a:r>
            <a:br>
              <a:rPr lang="pt-BR" dirty="0"/>
            </a:br>
            <a:r>
              <a:rPr lang="pt-BR" dirty="0">
                <a:solidFill>
                  <a:srgbClr val="FFC000"/>
                </a:solidFill>
              </a:rPr>
              <a:t>NB-1 –   Agentes conhecidos por não causarem doença.</a:t>
            </a:r>
            <a:br>
              <a:rPr lang="pt-BR" dirty="0">
                <a:solidFill>
                  <a:srgbClr val="FFC000"/>
                </a:solidFill>
              </a:rPr>
            </a:br>
            <a:br>
              <a:rPr lang="pt-BR" dirty="0">
                <a:solidFill>
                  <a:srgbClr val="FFC000"/>
                </a:solidFill>
              </a:rPr>
            </a:br>
            <a:r>
              <a:rPr lang="pt-BR" dirty="0">
                <a:solidFill>
                  <a:srgbClr val="FFC000"/>
                </a:solidFill>
              </a:rPr>
              <a:t>NB-2 –   Agentes associados com doenças em seres humanos.</a:t>
            </a:r>
            <a:br>
              <a:rPr lang="pt-BR" dirty="0">
                <a:solidFill>
                  <a:srgbClr val="FFC000"/>
                </a:solidFill>
              </a:rPr>
            </a:br>
            <a:endParaRPr lang="pt-BR" dirty="0">
              <a:solidFill>
                <a:srgbClr val="FFC000"/>
              </a:solidFill>
            </a:endParaRPr>
          </a:p>
          <a:p>
            <a:r>
              <a:rPr lang="pt-BR" dirty="0"/>
              <a:t>LABORATÓRIOS DE MAXIMA CONTENÇÃO</a:t>
            </a:r>
            <a:br>
              <a:rPr lang="pt-BR" dirty="0"/>
            </a:br>
            <a:br>
              <a:rPr lang="pt-BR" dirty="0"/>
            </a:br>
            <a:r>
              <a:rPr lang="pt-BR" dirty="0">
                <a:solidFill>
                  <a:srgbClr val="FFC000"/>
                </a:solidFill>
              </a:rPr>
              <a:t>NB-3 -    Agentes nativos/exóticos associados a  doenças em seres  </a:t>
            </a:r>
          </a:p>
          <a:p>
            <a:r>
              <a:rPr lang="pt-BR" dirty="0">
                <a:solidFill>
                  <a:srgbClr val="FFC000"/>
                </a:solidFill>
              </a:rPr>
              <a:t>               humanos e com potencial  para serem transmitidos via aerossol.</a:t>
            </a:r>
            <a:br>
              <a:rPr lang="pt-BR" dirty="0">
                <a:solidFill>
                  <a:srgbClr val="FFC000"/>
                </a:solidFill>
              </a:rPr>
            </a:br>
            <a:br>
              <a:rPr lang="pt-BR" dirty="0">
                <a:solidFill>
                  <a:srgbClr val="FFC000"/>
                </a:solidFill>
              </a:rPr>
            </a:br>
            <a:r>
              <a:rPr lang="pt-BR" dirty="0">
                <a:solidFill>
                  <a:srgbClr val="FFC000"/>
                </a:solidFill>
              </a:rPr>
              <a:t>NB3AG- Características especiais são necessárias quando a pesquisa </a:t>
            </a:r>
          </a:p>
          <a:p>
            <a:r>
              <a:rPr lang="pt-BR" dirty="0">
                <a:solidFill>
                  <a:srgbClr val="FFC000"/>
                </a:solidFill>
              </a:rPr>
              <a:t>               envolve certos fatores biológicos. Agentes em grandes animais. </a:t>
            </a:r>
            <a:br>
              <a:rPr lang="pt-BR" dirty="0">
                <a:solidFill>
                  <a:srgbClr val="FFC000"/>
                </a:solidFill>
              </a:rPr>
            </a:br>
            <a:br>
              <a:rPr lang="pt-BR" dirty="0">
                <a:solidFill>
                  <a:srgbClr val="FFC000"/>
                </a:solidFill>
              </a:rPr>
            </a:br>
            <a:r>
              <a:rPr lang="pt-BR" dirty="0">
                <a:solidFill>
                  <a:srgbClr val="FFC000"/>
                </a:solidFill>
              </a:rPr>
              <a:t>NB-4 -    Agentes perigosos/exóticos que  ameaçam a vida.</a:t>
            </a:r>
            <a:br>
              <a:rPr lang="pt-BR" dirty="0">
                <a:solidFill>
                  <a:srgbClr val="FFC000"/>
                </a:solidFill>
              </a:rPr>
            </a:br>
            <a:endParaRPr lang="pt-BR" dirty="0"/>
          </a:p>
        </p:txBody>
      </p:sp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35667223-1EEA-441F-9FFA-2980F84B97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" y="5328319"/>
            <a:ext cx="1512168" cy="707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60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331957D-BAF9-4840-B775-E779182F2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5" y="647799"/>
            <a:ext cx="7704856" cy="5580568"/>
          </a:xfrm>
          <a:prstGeom prst="rect">
            <a:avLst/>
          </a:prstGeom>
        </p:spPr>
      </p:pic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4B941210-5873-4926-9C5B-480CC2A75E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16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20086F7-7897-4537-8B2A-8B5C8627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821" y="719807"/>
            <a:ext cx="446449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6B95034A-BF2F-42BC-988F-C1A4349C73F6}"/>
              </a:ext>
            </a:extLst>
          </p:cNvPr>
          <p:cNvSpPr/>
          <p:nvPr/>
        </p:nvSpPr>
        <p:spPr>
          <a:xfrm>
            <a:off x="917054" y="726380"/>
            <a:ext cx="3672408" cy="392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Publicação 2005</a:t>
            </a:r>
          </a:p>
        </p:txBody>
      </p:sp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D32701F0-10FF-46AB-B8F7-C1D719C9EC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268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2050" name="Picture 2" descr="manual biosseguranca fiocruz">
            <a:extLst>
              <a:ext uri="{FF2B5EF4-FFF2-40B4-BE49-F238E27FC236}">
                <a16:creationId xmlns:a16="http://schemas.microsoft.com/office/drawing/2014/main" id="{509C3F7D-396E-47D4-B8F1-331428462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81" y="1007839"/>
            <a:ext cx="403244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C0F4B44-8B44-4F78-B82B-998D448B4789}"/>
              </a:ext>
            </a:extLst>
          </p:cNvPr>
          <p:cNvSpPr/>
          <p:nvPr/>
        </p:nvSpPr>
        <p:spPr>
          <a:xfrm>
            <a:off x="1224533" y="863823"/>
            <a:ext cx="2952328" cy="3925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Publicação 2005</a:t>
            </a:r>
          </a:p>
        </p:txBody>
      </p:sp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32BE3BA1-75D5-48BE-89CC-52D41AE4FB2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830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1026" name="Picture 2" descr="Resultado de imagem para biosafety in microbiological and biomedical laboratories (bmbl) 5th edition 2015">
            <a:extLst>
              <a:ext uri="{FF2B5EF4-FFF2-40B4-BE49-F238E27FC236}">
                <a16:creationId xmlns:a16="http://schemas.microsoft.com/office/drawing/2014/main" id="{25A159D8-304D-4D6D-B0B9-F33D9E40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05" y="863600"/>
            <a:ext cx="3816424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021BEF86-5BF9-41C1-8707-E0500BA0C388}"/>
              </a:ext>
            </a:extLst>
          </p:cNvPr>
          <p:cNvSpPr/>
          <p:nvPr/>
        </p:nvSpPr>
        <p:spPr>
          <a:xfrm>
            <a:off x="648469" y="3024063"/>
            <a:ext cx="5971137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Publicação 2009</a:t>
            </a:r>
          </a:p>
        </p:txBody>
      </p:sp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6CC075FD-7D78-41F0-9B80-006F967EA8D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70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1026" name="Picture 2" descr="Resultado de imagem para BiocontenÃ§Ã£o: o gerenciamento do risco em ambientes de alta contenÃ§Ã£o biolÃ³gica NB3 e NBA3">
            <a:extLst>
              <a:ext uri="{FF2B5EF4-FFF2-40B4-BE49-F238E27FC236}">
                <a16:creationId xmlns:a16="http://schemas.microsoft.com/office/drawing/2014/main" id="{90C5224E-49E0-43D9-B502-F7ABB99F8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05" y="239713"/>
            <a:ext cx="4752528" cy="600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5A5241E5-E701-4839-BF15-F72B2EE61E5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4F12F6F-9C2B-4A94-BC34-AE13BB28E952}"/>
              </a:ext>
            </a:extLst>
          </p:cNvPr>
          <p:cNvSpPr/>
          <p:nvPr/>
        </p:nvSpPr>
        <p:spPr>
          <a:xfrm>
            <a:off x="504453" y="3888159"/>
            <a:ext cx="171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Publicação 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0787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3" name="Imagem 2" descr="Resultado de imagem para canadian biosafety book">
            <a:extLst>
              <a:ext uri="{FF2B5EF4-FFF2-40B4-BE49-F238E27FC236}">
                <a16:creationId xmlns:a16="http://schemas.microsoft.com/office/drawing/2014/main" id="{D1B1A135-C21C-4E80-BFB6-BAA8A85140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845" y="1259815"/>
            <a:ext cx="3672408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E1F15346-FCAB-49A6-AF23-063A2A4A8FE5}"/>
              </a:ext>
            </a:extLst>
          </p:cNvPr>
          <p:cNvSpPr/>
          <p:nvPr/>
        </p:nvSpPr>
        <p:spPr>
          <a:xfrm>
            <a:off x="4032845" y="431775"/>
            <a:ext cx="4392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Public Health Agency of Canada (PHAC) March 2016</a:t>
            </a:r>
            <a:endParaRPr lang="pt-BR" dirty="0"/>
          </a:p>
        </p:txBody>
      </p:sp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8321970A-CB6D-4FCB-A810-61A7AF0075D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163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628BEF7-C3B5-4B7B-9EAE-048A24E421C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456781" y="2756865"/>
            <a:ext cx="4536504" cy="127531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B0E3D8D-222E-415A-B364-F1E5BFBDADC1}"/>
              </a:ext>
            </a:extLst>
          </p:cNvPr>
          <p:cNvSpPr/>
          <p:nvPr/>
        </p:nvSpPr>
        <p:spPr>
          <a:xfrm>
            <a:off x="2736701" y="1295871"/>
            <a:ext cx="590406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MUITO OBRIGADO</a:t>
            </a:r>
          </a:p>
        </p:txBody>
      </p:sp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D81FDEE8-BEFE-4753-A116-D6E8CA08C4E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5E06321-C515-4D06-BC0F-D06D5C5428C5}"/>
              </a:ext>
            </a:extLst>
          </p:cNvPr>
          <p:cNvSpPr/>
          <p:nvPr/>
        </p:nvSpPr>
        <p:spPr>
          <a:xfrm>
            <a:off x="3456781" y="3024063"/>
            <a:ext cx="482645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 11 981542999</a:t>
            </a:r>
          </a:p>
          <a:p>
            <a:r>
              <a:rPr lang="en-US" dirty="0">
                <a:hlinkClick r:id="rId5"/>
              </a:rPr>
              <a:t>fch@alumni.usp.br</a:t>
            </a:r>
            <a:endParaRPr lang="en-US" dirty="0"/>
          </a:p>
          <a:p>
            <a:r>
              <a:rPr lang="en-US" dirty="0"/>
              <a:t>www.franciscohernandes.com.br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126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8664" y="2772087"/>
            <a:ext cx="2864746" cy="936000"/>
          </a:xfrm>
          <a:prstGeom prst="rect">
            <a:avLst/>
          </a:prstGeom>
          <a:noFill/>
        </p:spPr>
      </p:pic>
      <p:sp>
        <p:nvSpPr>
          <p:cNvPr id="25" name="Retângulo 24"/>
          <p:cNvSpPr/>
          <p:nvPr/>
        </p:nvSpPr>
        <p:spPr>
          <a:xfrm>
            <a:off x="4041762" y="4025905"/>
            <a:ext cx="3438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00B0F0"/>
                </a:solidFill>
                <a:latin typeface="+mj-lt"/>
              </a:rPr>
              <a:t>WWW.</a:t>
            </a:r>
            <a:r>
              <a:rPr lang="pt-BR" sz="2400" b="1" dirty="0">
                <a:solidFill>
                  <a:srgbClr val="00B0F0"/>
                </a:solidFill>
                <a:latin typeface="+mj-lt"/>
              </a:rPr>
              <a:t>FEBRAVA</a:t>
            </a:r>
            <a:r>
              <a:rPr lang="pt-BR" sz="2400" dirty="0">
                <a:solidFill>
                  <a:srgbClr val="00B0F0"/>
                </a:solidFill>
                <a:latin typeface="+mj-lt"/>
              </a:rPr>
              <a:t>.COM.BR</a:t>
            </a:r>
          </a:p>
        </p:txBody>
      </p:sp>
      <p:pic>
        <p:nvPicPr>
          <p:cNvPr id="29" name="Picture 2" descr="F:\IH9\CLIENTES\FEICON\CAMPANHA 2019\JOB\logotipo_FEICON 2019\logo_feicon_2019-03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713282" y="4841199"/>
            <a:ext cx="216000" cy="216000"/>
          </a:xfrm>
          <a:prstGeom prst="rect">
            <a:avLst/>
          </a:prstGeom>
          <a:noFill/>
        </p:spPr>
      </p:pic>
      <p:sp>
        <p:nvSpPr>
          <p:cNvPr id="30" name="Retângulo 29"/>
          <p:cNvSpPr/>
          <p:nvPr/>
        </p:nvSpPr>
        <p:spPr>
          <a:xfrm>
            <a:off x="4874016" y="4818394"/>
            <a:ext cx="1339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  <a:latin typeface="+mj-lt"/>
              </a:rPr>
              <a:t>/</a:t>
            </a:r>
            <a:r>
              <a:rPr lang="pt-BR" sz="1100" b="1" dirty="0" err="1">
                <a:solidFill>
                  <a:srgbClr val="002060"/>
                </a:solidFill>
                <a:latin typeface="+mj-lt"/>
              </a:rPr>
              <a:t>febrava</a:t>
            </a:r>
            <a:endParaRPr lang="pt-BR" sz="11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3" name="Picture 2" descr="F:\IH9\CLIENTES\FEICON\CAMPANHA 2019\JOB\logotipo_FEICON 2019\logo_feicon_2019-03.pn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697935" y="4805199"/>
            <a:ext cx="288000" cy="288000"/>
          </a:xfrm>
          <a:prstGeom prst="rect">
            <a:avLst/>
          </a:prstGeom>
          <a:noFill/>
        </p:spPr>
      </p:pic>
      <p:sp>
        <p:nvSpPr>
          <p:cNvPr id="34" name="Retângulo 33"/>
          <p:cNvSpPr/>
          <p:nvPr/>
        </p:nvSpPr>
        <p:spPr>
          <a:xfrm>
            <a:off x="5921774" y="4818394"/>
            <a:ext cx="133946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002060"/>
                </a:solidFill>
                <a:latin typeface="+mj-lt"/>
              </a:rPr>
              <a:t>/</a:t>
            </a:r>
            <a:r>
              <a:rPr lang="pt-BR" sz="1100" b="1" dirty="0" err="1">
                <a:solidFill>
                  <a:srgbClr val="002060"/>
                </a:solidFill>
                <a:latin typeface="+mj-lt"/>
              </a:rPr>
              <a:t>feirafebrava</a:t>
            </a:r>
            <a:endParaRPr lang="pt-BR" sz="1100" b="1" dirty="0">
              <a:solidFill>
                <a:srgbClr val="002060"/>
              </a:solidFill>
              <a:latin typeface="+mj-lt"/>
            </a:endParaRPr>
          </a:p>
        </p:txBody>
      </p:sp>
      <p:cxnSp>
        <p:nvCxnSpPr>
          <p:cNvPr id="35" name="Conector reto 34"/>
          <p:cNvCxnSpPr/>
          <p:nvPr/>
        </p:nvCxnSpPr>
        <p:spPr>
          <a:xfrm>
            <a:off x="3241037" y="5198885"/>
            <a:ext cx="5040000" cy="158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tângulo 35"/>
          <p:cNvSpPr/>
          <p:nvPr/>
        </p:nvSpPr>
        <p:spPr>
          <a:xfrm>
            <a:off x="3527445" y="5413199"/>
            <a:ext cx="1312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Organização e Promoção</a:t>
            </a:r>
          </a:p>
        </p:txBody>
      </p:sp>
      <p:pic>
        <p:nvPicPr>
          <p:cNvPr id="37" name="Picture 2" descr="F:\IH9\CLIENTES\FEICON\CAMPANHA 2019\JOB\logotipo_FEICON 2019\logo_feicon_2019-03.pn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3463781" y="5668979"/>
            <a:ext cx="1440000" cy="320000"/>
          </a:xfrm>
          <a:prstGeom prst="rect">
            <a:avLst/>
          </a:prstGeom>
          <a:noFill/>
        </p:spPr>
      </p:pic>
      <p:sp>
        <p:nvSpPr>
          <p:cNvPr id="11" name="Retângulo 10"/>
          <p:cNvSpPr/>
          <p:nvPr/>
        </p:nvSpPr>
        <p:spPr>
          <a:xfrm>
            <a:off x="5954183" y="5415883"/>
            <a:ext cx="131267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8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Apoio Institucional</a:t>
            </a:r>
          </a:p>
        </p:txBody>
      </p:sp>
      <p:pic>
        <p:nvPicPr>
          <p:cNvPr id="12" name="Picture 2" descr="F:\IH9\CLIENTES\FEICON\CAMPANHA 2019\JOB\logotipo_FEICON 2019\logo_feicon_2019-03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954182" y="5686736"/>
            <a:ext cx="1307053" cy="3533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807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331957D-BAF9-4840-B775-E779182F2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45" y="647799"/>
            <a:ext cx="7704856" cy="5580568"/>
          </a:xfrm>
          <a:prstGeom prst="rect">
            <a:avLst/>
          </a:prstGeom>
        </p:spPr>
      </p:pic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4B941210-5873-4926-9C5B-480CC2A75EE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4" name="object 13">
            <a:extLst>
              <a:ext uri="{FF2B5EF4-FFF2-40B4-BE49-F238E27FC236}">
                <a16:creationId xmlns:a16="http://schemas.microsoft.com/office/drawing/2014/main" id="{47D8928D-36D9-496A-98F1-3340B806E86E}"/>
              </a:ext>
            </a:extLst>
          </p:cNvPr>
          <p:cNvSpPr/>
          <p:nvPr/>
        </p:nvSpPr>
        <p:spPr>
          <a:xfrm>
            <a:off x="2088629" y="935831"/>
            <a:ext cx="7527057" cy="51909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E0552C20-4271-4D07-8C8F-85E65CB9BD2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42" y="5212418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64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3" name="object 24">
            <a:extLst>
              <a:ext uri="{FF2B5EF4-FFF2-40B4-BE49-F238E27FC236}">
                <a16:creationId xmlns:a16="http://schemas.microsoft.com/office/drawing/2014/main" id="{38C9DBC0-DAB4-4F8F-AD9C-C8C0E381E7AF}"/>
              </a:ext>
            </a:extLst>
          </p:cNvPr>
          <p:cNvSpPr/>
          <p:nvPr/>
        </p:nvSpPr>
        <p:spPr>
          <a:xfrm>
            <a:off x="2160637" y="791815"/>
            <a:ext cx="7632848" cy="5256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53E5FC53-52BD-4EA8-9DE1-1B2D2328481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21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34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pic>
        <p:nvPicPr>
          <p:cNvPr id="3" name="Imagem 2" descr="Resultado de imagem para canadian biosafety book">
            <a:extLst>
              <a:ext uri="{FF2B5EF4-FFF2-40B4-BE49-F238E27FC236}">
                <a16:creationId xmlns:a16="http://schemas.microsoft.com/office/drawing/2014/main" id="{3ECE982B-39EC-4EDC-80F8-9132FCD972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25" y="287758"/>
            <a:ext cx="4924425" cy="594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Resultado de imagem para sbcc">
            <a:extLst>
              <a:ext uri="{FF2B5EF4-FFF2-40B4-BE49-F238E27FC236}">
                <a16:creationId xmlns:a16="http://schemas.microsoft.com/office/drawing/2014/main" id="{ADC5CE66-3C56-44CB-8010-A6162EFFA1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829" y="5336174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90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A85B1545-AA9F-498E-8849-4F9C86426E9C}"/>
              </a:ext>
            </a:extLst>
          </p:cNvPr>
          <p:cNvSpPr/>
          <p:nvPr/>
        </p:nvSpPr>
        <p:spPr>
          <a:xfrm>
            <a:off x="1440922" y="287759"/>
            <a:ext cx="8424571" cy="1953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MINISTÉRIO DA AGRICULTURA, PECUÁRIA 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ABASTECIMENTO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SECRETARIA DE DEFESA AGROPECUÁRIA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INSTRUÇÃO NORMATIVA Nº 5, DE 28 DE MARÇO DE 2012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1º Estabelecer o regulamento técnico de biossegurança para manipulação do Vírus da Febre Aftosa - VFA, na forma desta Instrução Normativa e seus Anexos I a V.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58FCF4-AC2E-44B9-A370-B9954E3D32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394" y="2231976"/>
            <a:ext cx="7772100" cy="3996392"/>
          </a:xfrm>
          <a:prstGeom prst="rect">
            <a:avLst/>
          </a:prstGeom>
        </p:spPr>
      </p:pic>
      <p:pic>
        <p:nvPicPr>
          <p:cNvPr id="5" name="Imagem 4" descr="Resultado de imagem para sbcc">
            <a:extLst>
              <a:ext uri="{FF2B5EF4-FFF2-40B4-BE49-F238E27FC236}">
                <a16:creationId xmlns:a16="http://schemas.microsoft.com/office/drawing/2014/main" id="{FFB3447F-FEE7-4CBE-8699-A0732B71D26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7" y="5313967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92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bg1"/>
            </a:gs>
            <a:gs pos="100000">
              <a:srgbClr val="D7EBFA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IH9\Desktop\logo-febrava.f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9509" y="5832375"/>
            <a:ext cx="1211983" cy="395992"/>
          </a:xfrm>
          <a:prstGeom prst="rect">
            <a:avLst/>
          </a:prstGeom>
          <a:noFill/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668765F-87F9-4F8D-9E8A-1DF26180BC0F}"/>
              </a:ext>
            </a:extLst>
          </p:cNvPr>
          <p:cNvSpPr/>
          <p:nvPr/>
        </p:nvSpPr>
        <p:spPr>
          <a:xfrm>
            <a:off x="2160636" y="431775"/>
            <a:ext cx="7776866" cy="1257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2º O presente regulamento objetiva definir os requisitos básicos de biossegurança e aplica-se a todo estabelecimento que manipula vírus da febre aftosa para fins de diagnóstico, pesquisa, experimentos, produção e controle de qualidade de insumos, antígenos e vacinas destinadas ao Brasil.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D87FE6D-0D51-4852-B63F-717D5E8F5F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36" y="1689620"/>
            <a:ext cx="7704857" cy="4538747"/>
          </a:xfrm>
          <a:prstGeom prst="rect">
            <a:avLst/>
          </a:prstGeom>
        </p:spPr>
      </p:pic>
      <p:pic>
        <p:nvPicPr>
          <p:cNvPr id="6" name="Imagem 5" descr="Resultado de imagem para sbcc">
            <a:extLst>
              <a:ext uri="{FF2B5EF4-FFF2-40B4-BE49-F238E27FC236}">
                <a16:creationId xmlns:a16="http://schemas.microsoft.com/office/drawing/2014/main" id="{6F6CA034-F45D-46CB-84E4-3296ABAE87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6" y="5322889"/>
            <a:ext cx="1803400" cy="91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885</Words>
  <Application>Microsoft Office PowerPoint</Application>
  <PresentationFormat>Personalizar</PresentationFormat>
  <Paragraphs>89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37</vt:i4>
      </vt:variant>
    </vt:vector>
  </HeadingPairs>
  <TitlesOfParts>
    <vt:vector size="46" baseType="lpstr">
      <vt:lpstr>Arial</vt:lpstr>
      <vt:lpstr>Calibri</vt:lpstr>
      <vt:lpstr>Times New Roman</vt:lpstr>
      <vt:lpstr>Tema do Office</vt:lpstr>
      <vt:lpstr>1_Tema do Office</vt:lpstr>
      <vt:lpstr>3_Tema do Office</vt:lpstr>
      <vt:lpstr>5_Tema do Office</vt:lpstr>
      <vt:lpstr>4_Tema do Office</vt:lpstr>
      <vt:lpstr>2_Tema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IH9</dc:creator>
  <cp:lastModifiedBy>USER</cp:lastModifiedBy>
  <cp:revision>89</cp:revision>
  <dcterms:created xsi:type="dcterms:W3CDTF">2018-10-15T17:35:43Z</dcterms:created>
  <dcterms:modified xsi:type="dcterms:W3CDTF">2019-09-11T11:54:31Z</dcterms:modified>
</cp:coreProperties>
</file>